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M7ytOQr93KwYgdQ5aaAz9264X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043418" y="0"/>
            <a:ext cx="414858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8043418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 amt="19999"/>
          </a:blip>
          <a:srcRect/>
          <a:stretch/>
        </p:blipFill>
        <p:spPr>
          <a:xfrm>
            <a:off x="0" y="0"/>
            <a:ext cx="80872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043417" y="-2"/>
            <a:ext cx="45719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6803" y="805584"/>
            <a:ext cx="1242486" cy="179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745" y="586759"/>
            <a:ext cx="2589263" cy="169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745" y="2613272"/>
            <a:ext cx="2589263" cy="17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6745" y="4705892"/>
            <a:ext cx="2589263" cy="16312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520751" y="2182505"/>
            <a:ext cx="39622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59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Centrum </a:t>
            </a:r>
            <a:r>
              <a:rPr lang="en-US" sz="59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Kongresowe</a:t>
            </a:r>
            <a:endParaRPr lang="en-US" sz="59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Politechniki</a:t>
            </a:r>
            <a:r>
              <a:rPr lang="en-US" sz="2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Wrocławskiej</a:t>
            </a:r>
            <a:endParaRPr sz="29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596803" y="5053299"/>
            <a:ext cx="2667985" cy="133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ul. Janiszewskiego 8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50-372 Wrocław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bud. D-20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685799" y="1665080"/>
            <a:ext cx="4352393" cy="17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wyposażona jest w:</a:t>
            </a:r>
            <a:endParaRPr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2 ekrany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2 projektory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mikrofony, mikroporty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2 stoły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oraz Internet</a:t>
            </a:r>
            <a:endParaRPr/>
          </a:p>
          <a:p>
            <a:pPr marL="345439" marR="0" lvl="1" indent="-9651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13" name="Google Shape;213;p10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10BD: 320 miejsc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powierzchnia: 335,2 m²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99" y="3325252"/>
            <a:ext cx="4257360" cy="257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9439" y="0"/>
            <a:ext cx="6422562" cy="6149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685799" y="1665080"/>
            <a:ext cx="4352393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wyposażona jest w:</a:t>
            </a:r>
            <a:endParaRPr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ekran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projektor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mikrofony, mikroporty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stół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oraz Internet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26" name="Google Shape;226;p11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10B: 160 miejsc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powierzchnia: 167,6 m²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351" y="114873"/>
            <a:ext cx="6501649" cy="603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799" y="3377976"/>
            <a:ext cx="3835413" cy="258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685799" y="1665080"/>
            <a:ext cx="4352393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wyposażona jest w:</a:t>
            </a:r>
            <a:endParaRPr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ekran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projektor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mikrofony, mikroporty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stół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oraz Internet</a:t>
            </a:r>
            <a:endParaRPr/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39" name="Google Shape;239;p12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10D: 160 miejsc powierzchnia: 167,6 m²</a:t>
            </a:r>
            <a:endParaRPr/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9667" y="0"/>
            <a:ext cx="6522332" cy="614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799" y="3422307"/>
            <a:ext cx="3832414" cy="2562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1" y="0"/>
            <a:ext cx="12202290" cy="6858000"/>
          </a:xfrm>
          <a:custGeom>
            <a:avLst/>
            <a:gdLst/>
            <a:ahLst/>
            <a:cxnLst/>
            <a:rect l="l" t="t" r="r" b="b"/>
            <a:pathLst>
              <a:path w="3102956" h="452072" extrusionOk="0">
                <a:moveTo>
                  <a:pt x="0" y="0"/>
                </a:moveTo>
                <a:lnTo>
                  <a:pt x="3102956" y="0"/>
                </a:lnTo>
                <a:lnTo>
                  <a:pt x="3102956" y="452072"/>
                </a:lnTo>
                <a:lnTo>
                  <a:pt x="0" y="452072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8374592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13"/>
          <p:cNvGrpSpPr/>
          <p:nvPr/>
        </p:nvGrpSpPr>
        <p:grpSpPr>
          <a:xfrm>
            <a:off x="300948" y="3386290"/>
            <a:ext cx="11507057" cy="2760510"/>
            <a:chOff x="0" y="0"/>
            <a:chExt cx="23014116" cy="5521020"/>
          </a:xfrm>
        </p:grpSpPr>
        <p:sp>
          <p:nvSpPr>
            <p:cNvPr id="249" name="Google Shape;249;p13"/>
            <p:cNvSpPr/>
            <p:nvPr/>
          </p:nvSpPr>
          <p:spPr>
            <a:xfrm>
              <a:off x="0" y="0"/>
              <a:ext cx="23014116" cy="5521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442018" y="395743"/>
              <a:ext cx="7184387" cy="4729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97911" y="395743"/>
              <a:ext cx="7184387" cy="4729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7511" y="395743"/>
              <a:ext cx="7184387" cy="47295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51288" y="6395624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55" name="Google Shape;255;p13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Sale konferencyjne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nr 113, 114, 115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8723636" y="366282"/>
            <a:ext cx="3084370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Każda sala ma pow. 70 m² i wyposażona jest w: </a:t>
            </a:r>
            <a:endParaRPr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ekran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projektor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tablicę suchościeralną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mikrofony, mikroporty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Wi-Fi oraz Internet</a:t>
            </a:r>
            <a:endParaRPr/>
          </a:p>
        </p:txBody>
      </p:sp>
      <p:sp>
        <p:nvSpPr>
          <p:cNvPr id="257" name="Google Shape;257;p13"/>
          <p:cNvSpPr txBox="1"/>
          <p:nvPr/>
        </p:nvSpPr>
        <p:spPr>
          <a:xfrm>
            <a:off x="8723636" y="1933760"/>
            <a:ext cx="3017083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Każda sala dostępna jest w następujących konfiguracjach:</a:t>
            </a:r>
            <a:endParaRPr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układ szkolny - 45 miejsc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układ teatralny - 70 miejsc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/>
          <p:nvPr/>
        </p:nvSpPr>
        <p:spPr>
          <a:xfrm>
            <a:off x="0" y="-12014"/>
            <a:ext cx="12192000" cy="6870013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73" y="659650"/>
            <a:ext cx="3105452" cy="567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542" y="666668"/>
            <a:ext cx="4025219" cy="235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3323" y="666668"/>
            <a:ext cx="4025219" cy="2357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 txBox="1"/>
          <p:nvPr/>
        </p:nvSpPr>
        <p:spPr>
          <a:xfrm>
            <a:off x="3952283" y="4937602"/>
            <a:ext cx="7245164" cy="125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Możliwe jest również wynajęcie części holu głównego na parterze budynku (maks. 125 m²) </a:t>
            </a:r>
            <a:br>
              <a:rPr lang="en-US" sz="14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 ustawienie tam systemu ekspozycyjnego, recepcji, stoisk reklamowych lub też urządzenie sesji plakatowej. Powierzchnia przeznaczona może być na stoiska wystawiennicze i punkty promocyjne, jak również lokalizacje dla standów, ścianek promocyjnych czy roll-upów.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3952283" y="3227250"/>
            <a:ext cx="7245164" cy="147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3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Kompleks wystawienniczy składa się z:</a:t>
            </a:r>
            <a:endParaRPr/>
          </a:p>
          <a:p>
            <a:pPr marL="496571" marR="0" lvl="1" indent="-2482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prawego foyer Sali Kongresowej, pow. 241,6 m²</a:t>
            </a:r>
            <a:endParaRPr/>
          </a:p>
          <a:p>
            <a:pPr marL="496571" marR="0" lvl="1" indent="-2482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lewego foyer Sali Kongresowej, pow. 179,1 m²</a:t>
            </a:r>
            <a:endParaRPr/>
          </a:p>
          <a:p>
            <a:pPr marL="496571" marR="0" lvl="1" indent="-2482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antresoli, pow. 217,0 m²</a:t>
            </a:r>
            <a:endParaRPr/>
          </a:p>
        </p:txBody>
      </p:sp>
      <p:grpSp>
        <p:nvGrpSpPr>
          <p:cNvPr id="268" name="Google Shape;268;p14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269" name="Google Shape;269;p14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270" name="Google Shape;27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14"/>
          <p:cNvGrpSpPr/>
          <p:nvPr/>
        </p:nvGrpSpPr>
        <p:grpSpPr>
          <a:xfrm>
            <a:off x="1" y="643010"/>
            <a:ext cx="7335747" cy="775597"/>
            <a:chOff x="1" y="643010"/>
            <a:chExt cx="7335747" cy="775597"/>
          </a:xfrm>
        </p:grpSpPr>
        <p:sp>
          <p:nvSpPr>
            <p:cNvPr id="272" name="Google Shape;272;p14"/>
            <p:cNvSpPr/>
            <p:nvPr/>
          </p:nvSpPr>
          <p:spPr>
            <a:xfrm>
              <a:off x="1" y="756689"/>
              <a:ext cx="7335747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655368" y="643010"/>
              <a:ext cx="6382430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Powierzchnia</a:t>
              </a:r>
              <a:r>
                <a:rPr lang="en-US" sz="3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wystawiennicza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066" y="0"/>
            <a:ext cx="12235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/>
          <p:nvPr/>
        </p:nvSpPr>
        <p:spPr>
          <a:xfrm>
            <a:off x="0" y="226052"/>
            <a:ext cx="12192000" cy="58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Wizualizacja powierzchni wystawienniczej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770" y="6133149"/>
            <a:ext cx="1487161" cy="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E83010DF-1B0C-422E-880A-A3C70C87B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47" y="1"/>
            <a:ext cx="5879287" cy="6058678"/>
          </a:xfrm>
          <a:prstGeom prst="rect">
            <a:avLst/>
          </a:prstGeom>
        </p:spPr>
      </p:pic>
      <p:sp>
        <p:nvSpPr>
          <p:cNvPr id="288" name="Google Shape;288;p16"/>
          <p:cNvSpPr txBox="1"/>
          <p:nvPr/>
        </p:nvSpPr>
        <p:spPr>
          <a:xfrm>
            <a:off x="7078000" y="704817"/>
            <a:ext cx="469101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Wykłady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światowej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sławy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naukowców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ramach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Interdyscyplinarnego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Seminarium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Naukowego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- m. in. prof.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Klausa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von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Klitzinga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laureata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Nagrody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Nobla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50.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rocznic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„Marca 68”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wizyt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Premiera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RP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44.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Zjazd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Fizyków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Polskich</a:t>
            </a: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Kadry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Przyszłości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Narodowy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Kongres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Nauki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#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Zdalna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PWr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Dni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Klimatu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PWr</a:t>
            </a: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Forum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Mobilne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miasto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wyzwanie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przyszłości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XV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Międzynarodowa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Naukowa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TST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Europejski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Kongres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Technologiczny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KONAR Robotic Arena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IT Academic Day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Wrocławski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Salon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Maturzystów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Perspektywy</a:t>
            </a: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Interna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kardiologii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cykl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konferencji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kardiologicznych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EUROFI  Financial  Forum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Konstrukcje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Metalowe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Google 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Internetowa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Rewolucja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Międzynarodowy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Kongres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Farmaceutyczny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XX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Zjazd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Termodynamików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European University Association Autumn Conference</a:t>
            </a:r>
            <a:endParaRPr dirty="0">
              <a:solidFill>
                <a:srgbClr val="004A94"/>
              </a:solidFill>
            </a:endParaRPr>
          </a:p>
        </p:txBody>
      </p:sp>
      <p:grpSp>
        <p:nvGrpSpPr>
          <p:cNvPr id="10" name="Google Shape;268;p14">
            <a:extLst>
              <a:ext uri="{FF2B5EF4-FFF2-40B4-BE49-F238E27FC236}">
                <a16:creationId xmlns:a16="http://schemas.microsoft.com/office/drawing/2014/main" id="{2BA737A8-CB64-4F3D-8169-0C3E02E116BB}"/>
              </a:ext>
            </a:extLst>
          </p:cNvPr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1" name="Google Shape;269;p14">
              <a:extLst>
                <a:ext uri="{FF2B5EF4-FFF2-40B4-BE49-F238E27FC236}">
                  <a16:creationId xmlns:a16="http://schemas.microsoft.com/office/drawing/2014/main" id="{BEAF3677-9173-47A0-ACBD-66C5EA16E9C9}"/>
                </a:ext>
              </a:extLst>
            </p:cNvPr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2" name="Google Shape;270;p14">
              <a:extLst>
                <a:ext uri="{FF2B5EF4-FFF2-40B4-BE49-F238E27FC236}">
                  <a16:creationId xmlns:a16="http://schemas.microsoft.com/office/drawing/2014/main" id="{7260C3BB-18B8-4153-9780-E9827C1D71C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271;p14">
            <a:extLst>
              <a:ext uri="{FF2B5EF4-FFF2-40B4-BE49-F238E27FC236}">
                <a16:creationId xmlns:a16="http://schemas.microsoft.com/office/drawing/2014/main" id="{7E81BDF8-B86C-4CBF-834B-A28E649E2455}"/>
              </a:ext>
            </a:extLst>
          </p:cNvPr>
          <p:cNvGrpSpPr/>
          <p:nvPr/>
        </p:nvGrpSpPr>
        <p:grpSpPr>
          <a:xfrm>
            <a:off x="2" y="643010"/>
            <a:ext cx="3885428" cy="775597"/>
            <a:chOff x="2" y="643010"/>
            <a:chExt cx="3885428" cy="775597"/>
          </a:xfrm>
        </p:grpSpPr>
        <p:sp>
          <p:nvSpPr>
            <p:cNvPr id="14" name="Google Shape;272;p14">
              <a:extLst>
                <a:ext uri="{FF2B5EF4-FFF2-40B4-BE49-F238E27FC236}">
                  <a16:creationId xmlns:a16="http://schemas.microsoft.com/office/drawing/2014/main" id="{B4C2D722-32DF-4BEE-B465-6D6A52D50318}"/>
                </a:ext>
              </a:extLst>
            </p:cNvPr>
            <p:cNvSpPr/>
            <p:nvPr/>
          </p:nvSpPr>
          <p:spPr>
            <a:xfrm>
              <a:off x="2" y="756689"/>
              <a:ext cx="3813108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73;p14">
              <a:extLst>
                <a:ext uri="{FF2B5EF4-FFF2-40B4-BE49-F238E27FC236}">
                  <a16:creationId xmlns:a16="http://schemas.microsoft.com/office/drawing/2014/main" id="{E2ECE5A6-AA73-4CC4-AABC-291EDA922759}"/>
                </a:ext>
              </a:extLst>
            </p:cNvPr>
            <p:cNvSpPr txBox="1"/>
            <p:nvPr/>
          </p:nvSpPr>
          <p:spPr>
            <a:xfrm>
              <a:off x="655368" y="643010"/>
              <a:ext cx="3230062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lvl="0">
                <a:lnSpc>
                  <a:spcPct val="168000"/>
                </a:lnSpc>
              </a:pPr>
              <a:r>
                <a:rPr lang="pl-PL" sz="3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Nasze realizacje</a:t>
              </a:r>
            </a:p>
          </p:txBody>
        </p:sp>
      </p:grpSp>
      <p:sp>
        <p:nvSpPr>
          <p:cNvPr id="22" name="Google Shape;111;p3">
            <a:extLst>
              <a:ext uri="{FF2B5EF4-FFF2-40B4-BE49-F238E27FC236}">
                <a16:creationId xmlns:a16="http://schemas.microsoft.com/office/drawing/2014/main" id="{F8E05BF5-363A-4667-B923-787BAD705A20}"/>
              </a:ext>
            </a:extLst>
          </p:cNvPr>
          <p:cNvSpPr/>
          <p:nvPr/>
        </p:nvSpPr>
        <p:spPr>
          <a:xfrm>
            <a:off x="0" y="0"/>
            <a:ext cx="6786465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11;p3">
            <a:extLst>
              <a:ext uri="{FF2B5EF4-FFF2-40B4-BE49-F238E27FC236}">
                <a16:creationId xmlns:a16="http://schemas.microsoft.com/office/drawing/2014/main" id="{F6B07F48-652A-41C7-8681-A179417F0E15}"/>
              </a:ext>
            </a:extLst>
          </p:cNvPr>
          <p:cNvSpPr/>
          <p:nvPr/>
        </p:nvSpPr>
        <p:spPr>
          <a:xfrm>
            <a:off x="0" y="0"/>
            <a:ext cx="6786465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7125454" y="756689"/>
            <a:ext cx="4208128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NOKIA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Hewlett Packard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KGHM Cuprum Sp. z o. o. - Centrum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Badawczo-Rozwojowe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Komisja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Europejska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Danfoss Poland Sp. z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o.o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Dolnośląska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Izba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Aptekarska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we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Wrocławiu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Urząd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Patentowy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Rzeczypospolitej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Polskiej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European University Association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Spółdzielnia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Mieszkaniowa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„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Budowlani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Batumi Conference &amp; Event Agency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Urząd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Miejski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Wrocławia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Dolnośląska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Okręgowa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Izba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Inżynierów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Budownictwa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Okręgowa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Izba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Radców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Prawnych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Bank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Gospodarstwa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Krajowego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Uniwersytet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Medyczny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we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Wrocławiu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Bonnier Business (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Polska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) Sp. z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o.o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MIP Pharma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Polska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Sp. z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o.o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International Association of Teachers of English as a Foreign Language in Poland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Instytucje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rządowe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4A3990-C247-4234-B261-2F0DC6397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47" y="0"/>
            <a:ext cx="5917173" cy="6058678"/>
          </a:xfrm>
          <a:prstGeom prst="rect">
            <a:avLst/>
          </a:prstGeom>
        </p:spPr>
      </p:pic>
      <p:grpSp>
        <p:nvGrpSpPr>
          <p:cNvPr id="12" name="Google Shape;268;p14">
            <a:extLst>
              <a:ext uri="{FF2B5EF4-FFF2-40B4-BE49-F238E27FC236}">
                <a16:creationId xmlns:a16="http://schemas.microsoft.com/office/drawing/2014/main" id="{F253CBDA-F505-4679-A33A-241290A73950}"/>
              </a:ext>
            </a:extLst>
          </p:cNvPr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3" name="Google Shape;269;p14">
              <a:extLst>
                <a:ext uri="{FF2B5EF4-FFF2-40B4-BE49-F238E27FC236}">
                  <a16:creationId xmlns:a16="http://schemas.microsoft.com/office/drawing/2014/main" id="{9740DF08-3CBE-4274-974A-23E3053CD7CF}"/>
                </a:ext>
              </a:extLst>
            </p:cNvPr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4" name="Google Shape;270;p14">
              <a:extLst>
                <a:ext uri="{FF2B5EF4-FFF2-40B4-BE49-F238E27FC236}">
                  <a16:creationId xmlns:a16="http://schemas.microsoft.com/office/drawing/2014/main" id="{2B810399-B2CF-44BA-9500-229442DB665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271;p14">
            <a:extLst>
              <a:ext uri="{FF2B5EF4-FFF2-40B4-BE49-F238E27FC236}">
                <a16:creationId xmlns:a16="http://schemas.microsoft.com/office/drawing/2014/main" id="{36153D27-9F50-413E-B0C2-A2D3F3561B3A}"/>
              </a:ext>
            </a:extLst>
          </p:cNvPr>
          <p:cNvGrpSpPr/>
          <p:nvPr/>
        </p:nvGrpSpPr>
        <p:grpSpPr>
          <a:xfrm>
            <a:off x="2" y="643010"/>
            <a:ext cx="3271934" cy="775597"/>
            <a:chOff x="2" y="643010"/>
            <a:chExt cx="3271934" cy="775597"/>
          </a:xfrm>
        </p:grpSpPr>
        <p:sp>
          <p:nvSpPr>
            <p:cNvPr id="16" name="Google Shape;272;p14">
              <a:extLst>
                <a:ext uri="{FF2B5EF4-FFF2-40B4-BE49-F238E27FC236}">
                  <a16:creationId xmlns:a16="http://schemas.microsoft.com/office/drawing/2014/main" id="{DCA15E19-CB0E-4FD4-BA27-05CC46664FA1}"/>
                </a:ext>
              </a:extLst>
            </p:cNvPr>
            <p:cNvSpPr/>
            <p:nvPr/>
          </p:nvSpPr>
          <p:spPr>
            <a:xfrm>
              <a:off x="2" y="756689"/>
              <a:ext cx="3271934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73;p14">
              <a:extLst>
                <a:ext uri="{FF2B5EF4-FFF2-40B4-BE49-F238E27FC236}">
                  <a16:creationId xmlns:a16="http://schemas.microsoft.com/office/drawing/2014/main" id="{44B680DD-912C-4553-86B5-DF2CF0CBEA8E}"/>
                </a:ext>
              </a:extLst>
            </p:cNvPr>
            <p:cNvSpPr txBox="1"/>
            <p:nvPr/>
          </p:nvSpPr>
          <p:spPr>
            <a:xfrm>
              <a:off x="655368" y="643010"/>
              <a:ext cx="2262003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Zaufali nam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/>
          <p:nvPr/>
        </p:nvSpPr>
        <p:spPr>
          <a:xfrm>
            <a:off x="0" y="5246"/>
            <a:ext cx="12192000" cy="6852754"/>
          </a:xfrm>
          <a:custGeom>
            <a:avLst/>
            <a:gdLst/>
            <a:ahLst/>
            <a:cxnLst/>
            <a:rect l="l" t="t" r="r" b="b"/>
            <a:pathLst>
              <a:path w="3096007" h="1398105" extrusionOk="0">
                <a:moveTo>
                  <a:pt x="0" y="0"/>
                </a:moveTo>
                <a:lnTo>
                  <a:pt x="3096007" y="0"/>
                </a:lnTo>
                <a:lnTo>
                  <a:pt x="3096007" y="1398105"/>
                </a:lnTo>
                <a:lnTo>
                  <a:pt x="0" y="1398105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pic>
        <p:nvPicPr>
          <p:cNvPr id="310" name="Google Shape;310;p18"/>
          <p:cNvPicPr preferRelativeResize="0"/>
          <p:nvPr/>
        </p:nvPicPr>
        <p:blipFill rotWithShape="1">
          <a:blip r:embed="rId3">
            <a:alphaModFix amt="19999"/>
          </a:blip>
          <a:srcRect/>
          <a:stretch/>
        </p:blipFill>
        <p:spPr>
          <a:xfrm>
            <a:off x="0" y="0"/>
            <a:ext cx="12145616" cy="685275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5681490" y="581513"/>
            <a:ext cx="5999722" cy="543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Centrum 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Kongresowe</a:t>
            </a:r>
            <a:endParaRPr lang="en-US" sz="3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Politechniki</a:t>
            </a:r>
            <a:r>
              <a:rPr lang="en-US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Wrocławskiej</a:t>
            </a:r>
            <a:r>
              <a:rPr lang="en-US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budynek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D-20, </a:t>
            </a:r>
            <a:r>
              <a:rPr lang="en-US" sz="1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pok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116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ul. </a:t>
            </a:r>
            <a:r>
              <a:rPr lang="en-US" sz="1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Janiszewskiego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50-372 </a:t>
            </a:r>
            <a:r>
              <a:rPr lang="en-US" sz="1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tel. +48 71 320 45 33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+48 71 320 45 72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+48 71 320 44 79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+48 71 320 43 78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+48 71 320 41 92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e-mail: konferencje@pwr.edu.pl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konferencje.pwr.edu.pl</a:t>
            </a:r>
            <a:endParaRPr dirty="0"/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49" y="3936999"/>
            <a:ext cx="1651394" cy="23916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/>
          <p:nvPr/>
        </p:nvSpPr>
        <p:spPr>
          <a:xfrm>
            <a:off x="490361" y="465295"/>
            <a:ext cx="4274496" cy="95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Kontakt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5126048" y="5246"/>
            <a:ext cx="45719" cy="6852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6075521" y="522138"/>
            <a:ext cx="40959" cy="5813725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07" y="5902397"/>
            <a:ext cx="1358220" cy="2904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65937" y="488828"/>
            <a:ext cx="47436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65921" y="2163300"/>
            <a:ext cx="44217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3 _____________ O nas</a:t>
            </a:r>
            <a:endParaRPr sz="20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_____________ </a:t>
            </a:r>
            <a:r>
              <a:rPr lang="en-US" sz="20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Centrum Kongresowe</a:t>
            </a:r>
            <a:r>
              <a:rPr lang="en-US" sz="20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16 _____________ Realizacje</a:t>
            </a:r>
            <a:endParaRPr sz="20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18 _____________ Partnerzy</a:t>
            </a:r>
            <a:endParaRPr sz="20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19 _____________ Kontakt</a:t>
            </a:r>
            <a:endParaRPr sz="20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8007469" y="450171"/>
            <a:ext cx="2617791" cy="5813724"/>
            <a:chOff x="8007469" y="450171"/>
            <a:chExt cx="2617791" cy="5813724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07469" y="450171"/>
              <a:ext cx="2617791" cy="1713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07469" y="2499011"/>
              <a:ext cx="2617791" cy="1745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07469" y="4614687"/>
              <a:ext cx="2617791" cy="16492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5599949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745" y="586759"/>
            <a:ext cx="4550998" cy="57503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3"/>
          <p:cNvGrpSpPr/>
          <p:nvPr/>
        </p:nvGrpSpPr>
        <p:grpSpPr>
          <a:xfrm>
            <a:off x="5949702" y="1941626"/>
            <a:ext cx="5308425" cy="4473241"/>
            <a:chOff x="-154062" y="0"/>
            <a:chExt cx="10399502" cy="8763332"/>
          </a:xfrm>
        </p:grpSpPr>
        <p:sp>
          <p:nvSpPr>
            <p:cNvPr id="114" name="Google Shape;114;p3"/>
            <p:cNvSpPr txBox="1"/>
            <p:nvPr/>
          </p:nvSpPr>
          <p:spPr>
            <a:xfrm>
              <a:off x="-154060" y="0"/>
              <a:ext cx="10399500" cy="37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7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i="0" u="none" strike="noStrike" cap="none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Biuro</a:t>
              </a:r>
              <a:r>
                <a:rPr lang="en-US" sz="2600" b="1" i="0" u="none" strike="noStrike" cap="none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Konferencji</a:t>
              </a:r>
              <a:r>
                <a:rPr lang="en-US" sz="2600" b="1" i="0" u="none" strike="noStrike" cap="none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2600" b="1" i="0" u="none" strike="noStrike" cap="none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Wydarzeń</a:t>
              </a:r>
              <a:r>
                <a:rPr lang="en-US" sz="2600" b="1" i="0" u="none" strike="noStrike" cap="none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600" b="1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zajmuje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się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organizacją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obsługą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techniczną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logistyczną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każdego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rodzaju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konferencji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oraz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dysponuje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przestrzenią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Centrum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Kongresowego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Politechniki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Wrocławskiej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br>
                <a:rPr lang="pl-PL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które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jest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jednym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z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największych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tego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typu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obiektów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pl-PL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we </a:t>
              </a:r>
              <a:r>
                <a:rPr lang="en-US" sz="1800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Wrocławiu</a:t>
              </a:r>
              <a:r>
                <a:rPr lang="en-US" sz="18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-154062" y="3998432"/>
              <a:ext cx="10245300" cy="47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Naszym klientom możemy zaoferować:</a:t>
              </a:r>
              <a:endParaRPr/>
            </a:p>
            <a:p>
              <a:pPr marL="388620" marR="0" lvl="1" indent="-194310" algn="l" rtl="0">
                <a:spcBef>
                  <a:spcPts val="120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rejestrację uczestników konferencji, tworzenie baz danych i adresowych </a:t>
              </a:r>
              <a:endParaRPr/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stały kontakt z uczestnikami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organizację wycieczek fakultatywnych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organizację i obsługę recepcji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oprawę graficzną konferencji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tworzenie stron internetowych konferencji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rejestracja audio-</a:t>
              </a:r>
              <a:r>
                <a:rPr lang="en-US" sz="120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ideo konferencji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obsługę systemu do tłumaczeń symultanicznych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organizację konferencji zdalnych i hybrydowych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l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aranżację sesji plakatowych, wystaw i prezentacji</a:t>
              </a:r>
              <a:endParaRPr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88620" marR="0" lvl="1" indent="-194310" algn="just" rtl="0">
                <a:spcBef>
                  <a:spcPts val="0"/>
                </a:spcBef>
                <a:spcAft>
                  <a:spcPts val="0"/>
                </a:spcAft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rezerwację hoteli (negocjowanie korzystnych cen)</a:t>
              </a:r>
              <a:endParaRPr/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17" name="Google Shape;117;p3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18" name="Google Shape;11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3"/>
          <p:cNvSpPr/>
          <p:nvPr/>
        </p:nvSpPr>
        <p:spPr>
          <a:xfrm>
            <a:off x="5327373" y="588479"/>
            <a:ext cx="6373141" cy="911838"/>
          </a:xfrm>
          <a:custGeom>
            <a:avLst/>
            <a:gdLst/>
            <a:ahLst/>
            <a:cxnLst/>
            <a:rect l="l" t="t" r="r" b="b"/>
            <a:pathLst>
              <a:path w="3269914" h="488747" extrusionOk="0">
                <a:moveTo>
                  <a:pt x="0" y="0"/>
                </a:moveTo>
                <a:lnTo>
                  <a:pt x="3269914" y="0"/>
                </a:lnTo>
                <a:lnTo>
                  <a:pt x="3269914" y="488747"/>
                </a:lnTo>
                <a:lnTo>
                  <a:pt x="0" y="488747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5917022" y="381426"/>
            <a:ext cx="45336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lnSpc>
                <a:spcPct val="156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5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endParaRPr sz="5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5505457" y="0"/>
            <a:ext cx="6686543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17" y="579104"/>
            <a:ext cx="4712564" cy="3207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5842" y="2730500"/>
            <a:ext cx="6014672" cy="354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5692925" y="591522"/>
            <a:ext cx="6014673" cy="176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Bezpośrednie połączenie komunikacyjne z historycznym centrum Wrocławia </a:t>
            </a:r>
            <a:br>
              <a:rPr lang="en-US" sz="13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oraz bliskość licznych hoteli o zróżnicowanym standardzie (m.in. The Bridge Wrocław, Radisson Blu, DoubleTree by Hilton Wrocław, Tumski, Mercure Wrocław Centrum), dworca kolejowego i autobusowego, oraz pasaży handlowych, czyni je idealnym miejscem na organizację kongresów, konferencji naukowo-technicznych, walnych zgromadzeń, eventów firmowych, szkoleń, paneli dyskusyjnych czy imprez promocyjnych.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538117" y="4764020"/>
            <a:ext cx="4712564" cy="86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Centrum Kongresowe Politechniki Wrocławskiej znajduje się na terenie kampusu głównego Politechniki Wrocławskiej, w sąsiedztwie ważnego węzła komunikacyjnego, Placu Grunwaldzkiego. 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0" y="3711217"/>
            <a:ext cx="5250681" cy="790564"/>
            <a:chOff x="1" y="572463"/>
            <a:chExt cx="5250681" cy="790564"/>
          </a:xfrm>
        </p:grpSpPr>
        <p:sp>
          <p:nvSpPr>
            <p:cNvPr id="131" name="Google Shape;131;p4"/>
            <p:cNvSpPr/>
            <p:nvPr/>
          </p:nvSpPr>
          <p:spPr>
            <a:xfrm>
              <a:off x="1" y="756689"/>
              <a:ext cx="5250681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538118" y="572463"/>
              <a:ext cx="3729000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Centrum </a:t>
              </a: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Kongresowe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3" name="Google Shape;133;p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07" y="6105597"/>
            <a:ext cx="1358220" cy="29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7048500" y="0"/>
            <a:ext cx="5143500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25416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5"/>
          <p:cNvGrpSpPr/>
          <p:nvPr/>
        </p:nvGrpSpPr>
        <p:grpSpPr>
          <a:xfrm>
            <a:off x="1" y="605690"/>
            <a:ext cx="2997199" cy="775597"/>
            <a:chOff x="1" y="605690"/>
            <a:chExt cx="2997199" cy="775597"/>
          </a:xfrm>
        </p:grpSpPr>
        <p:sp>
          <p:nvSpPr>
            <p:cNvPr id="141" name="Google Shape;141;p5"/>
            <p:cNvSpPr/>
            <p:nvPr/>
          </p:nvSpPr>
          <p:spPr>
            <a:xfrm>
              <a:off x="1" y="756689"/>
              <a:ext cx="2997199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655368" y="605690"/>
              <a:ext cx="2341832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Położenie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5"/>
          <p:cNvSpPr/>
          <p:nvPr/>
        </p:nvSpPr>
        <p:spPr>
          <a:xfrm>
            <a:off x="7239387" y="-1"/>
            <a:ext cx="45719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7663372" y="729411"/>
            <a:ext cx="4150362" cy="52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Centrum Kongresowe usytuowane jest bezpośrednio </a:t>
            </a:r>
            <a:b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przy Placu Grunwaldzkim, ważnym </a:t>
            </a:r>
            <a:b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handlowo-gastronomicznym punkcie Wrocławia,</a:t>
            </a:r>
            <a:b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jak również:</a:t>
            </a:r>
            <a:endParaRPr/>
          </a:p>
          <a:p>
            <a:pPr marL="171450" marR="0" lvl="1" indent="-171450" algn="l" rtl="0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minut piechotą od Ostrowa Tumskiego, najstarszej części Wrocławia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 minut piechotą od Rynku, wizytówki Wrocławia </a:t>
            </a:r>
            <a:b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 największym w Polsce Ratuszem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 minut piechotą od Parku Juliusza Słowackiego, gdzie znajduje się słynna Panorama Racławicka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 minut piechotą od Muzeum Narodowego  z bogatymi zbiorami m.in. gotyckiej sztuki śląskiej, za nim zaś bulwar </a:t>
            </a:r>
            <a:b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ze świetnym widokiem na Odrę, Ostrów Tumski i zabytkowe budynki Uniwersytetu Wrocławskiego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minut piechotą od Ogrodu Zoologicznego oraz pierwszego </a:t>
            </a:r>
            <a:b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Polsce Afrykarium 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 minut od kolei linowej  „Polinka”, dzięki której dotrzeć można do Centrum Wiedzy o Wodzie „Hydropolis”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 minut piechotą od Narodowego Forum Muzyki, jednego </a:t>
            </a:r>
            <a:b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 największych i najnowocześniejszych obiektów   koncertowych  w Polsce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3,2 km od Dworca Głównego (kolejowego i autobusowego)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15 km od Portu Lotniczego Wrocław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46" name="Google Shape;146;p5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47" name="Google Shape;147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7048500" y="0"/>
            <a:ext cx="5143500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723877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6"/>
          <p:cNvGrpSpPr/>
          <p:nvPr/>
        </p:nvGrpSpPr>
        <p:grpSpPr>
          <a:xfrm>
            <a:off x="1" y="605690"/>
            <a:ext cx="2997199" cy="775597"/>
            <a:chOff x="1" y="605690"/>
            <a:chExt cx="2997199" cy="775597"/>
          </a:xfrm>
        </p:grpSpPr>
        <p:sp>
          <p:nvSpPr>
            <p:cNvPr id="155" name="Google Shape;155;p6"/>
            <p:cNvSpPr/>
            <p:nvPr/>
          </p:nvSpPr>
          <p:spPr>
            <a:xfrm>
              <a:off x="1" y="756689"/>
              <a:ext cx="2997199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655368" y="605690"/>
              <a:ext cx="2341832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Oferta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6"/>
          <p:cNvSpPr/>
          <p:nvPr/>
        </p:nvSpPr>
        <p:spPr>
          <a:xfrm>
            <a:off x="7239387" y="-1"/>
            <a:ext cx="45719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7663372" y="729411"/>
            <a:ext cx="4150362" cy="515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Centrum Kongresowe Politechniki Wrocławskiej dysponuje w pełni wyposażoną multimedialnie Salą Kongresową o powierzchni ponad 700 m²,</a:t>
            </a:r>
            <a:b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jedną z największych spośród tego typu sal dostępnych we Wrocławiu.</a:t>
            </a:r>
            <a:endParaRPr/>
          </a:p>
          <a:p>
            <a:pPr marL="0" marR="0" lvl="1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Wyposażenie: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do  tłumaczeń symultanicznych, w tym specjalistyczne kabiny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projektory multimedialne, ekrany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dostęp do przewodowego Internetu oraz Wi-Fi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mikrofony stacjonarne oraz statywy do mikrofonów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mikrofony bezprzewodowe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mikroporty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wizualizer z kamerą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prezenter do zdalnego przerzucania slajdów + wskaźnik laserowy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laptop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DVD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zmiennego oświetlenia </a:t>
            </a:r>
            <a:endParaRPr/>
          </a:p>
          <a:p>
            <a:pPr marL="0" marR="0" lvl="1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Oferujemy także możliwość rejestracji dźwiękowej konferencji.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6573" y="6222595"/>
            <a:ext cx="1487161" cy="317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6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62" name="Google Shape;162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7048500" y="0"/>
            <a:ext cx="5143500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7270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0" y="756689"/>
            <a:ext cx="4093435" cy="606338"/>
          </a:xfrm>
          <a:custGeom>
            <a:avLst/>
            <a:gdLst/>
            <a:ahLst/>
            <a:cxnLst/>
            <a:rect l="l" t="t" r="r" b="b"/>
            <a:pathLst>
              <a:path w="3269914" h="488747" extrusionOk="0">
                <a:moveTo>
                  <a:pt x="0" y="0"/>
                </a:moveTo>
                <a:lnTo>
                  <a:pt x="3269914" y="0"/>
                </a:lnTo>
                <a:lnTo>
                  <a:pt x="3269914" y="488747"/>
                </a:lnTo>
                <a:lnTo>
                  <a:pt x="0" y="488747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790428" y="586439"/>
            <a:ext cx="2824443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Kongresowa</a:t>
            </a:r>
            <a:endParaRPr sz="3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7239387" y="-1"/>
            <a:ext cx="45719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7663372" y="729411"/>
            <a:ext cx="4150362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Kongresowa (10ABCD) składa się </a:t>
            </a:r>
            <a:b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 trzech sal konferencyjnych, liczących łącznie 620 miejsc. Salę Kongresową podzielić można na moduły w układzie kinowym, w następujący sposób: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Wyposażenie: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na 620 miejsc (sala 10ABCD)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dwie sale po 160 miejsc każda (sala 10B i 10D)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na 320 miejsc (sala BD)</a:t>
            </a:r>
            <a:endParaRPr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na 300 miejsc (sala AC)</a:t>
            </a:r>
            <a:endParaRPr/>
          </a:p>
          <a:p>
            <a:pPr marL="171450" marR="0" lvl="1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Podział ten pozwala organizować wyodrębnione sesje</a:t>
            </a:r>
            <a:b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panele dyskusyjne.</a:t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6573" y="6222595"/>
            <a:ext cx="1487161" cy="317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7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75" name="Google Shape;175;p7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76" name="Google Shape;17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9597" y="0"/>
            <a:ext cx="6582403" cy="614959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3429000"/>
            <a:ext cx="4260139" cy="26341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685799" y="1665080"/>
            <a:ext cx="4352393" cy="17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wyposażona jest w:</a:t>
            </a:r>
            <a:endParaRPr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3 ekrany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3 projektory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mikrofony, mikroporty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mównicę z mikrofonami stacjonarnymi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stół prezydialny + 2 stoły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oraz Internet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189" name="Google Shape;189;p8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10ABCD: 620 miejsc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Powierzchnia: 700 m²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685799" y="1665080"/>
            <a:ext cx="4352393" cy="17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wyposażona jest w:</a:t>
            </a:r>
            <a:endParaRPr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3 ekrany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3 projektory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mikrofony, mikroporty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mównicę z mikrofonami stacjonarnymi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stół prezydialny + 2 stoły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oraz Internet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00" name="Google Shape;200;p9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10AC: 300 miejsc powierzchnia: 364,8 m²</a:t>
            </a:r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99" y="3404018"/>
            <a:ext cx="3832414" cy="25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9667" y="0"/>
            <a:ext cx="6522332" cy="6149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1123</Words>
  <Application>Microsoft Office PowerPoint</Application>
  <PresentationFormat>Panoramiczny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Aleksander Łukowicz</dc:creator>
  <cp:lastModifiedBy>Aleksander Łukowicz</cp:lastModifiedBy>
  <cp:revision>4</cp:revision>
  <dcterms:created xsi:type="dcterms:W3CDTF">2022-05-18T06:15:09Z</dcterms:created>
  <dcterms:modified xsi:type="dcterms:W3CDTF">2022-05-18T11:04:32Z</dcterms:modified>
</cp:coreProperties>
</file>